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legacyDiagramText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31"/>
  </p:notesMasterIdLst>
  <p:sldIdLst>
    <p:sldId id="284" r:id="rId2"/>
    <p:sldId id="288" r:id="rId3"/>
    <p:sldId id="289" r:id="rId4"/>
    <p:sldId id="286" r:id="rId5"/>
    <p:sldId id="285" r:id="rId6"/>
    <p:sldId id="287" r:id="rId7"/>
    <p:sldId id="282" r:id="rId8"/>
    <p:sldId id="260" r:id="rId9"/>
    <p:sldId id="265" r:id="rId10"/>
    <p:sldId id="264" r:id="rId11"/>
    <p:sldId id="259" r:id="rId12"/>
    <p:sldId id="267" r:id="rId13"/>
    <p:sldId id="268" r:id="rId14"/>
    <p:sldId id="281" r:id="rId15"/>
    <p:sldId id="269" r:id="rId16"/>
    <p:sldId id="270" r:id="rId17"/>
    <p:sldId id="258" r:id="rId18"/>
    <p:sldId id="283" r:id="rId19"/>
    <p:sldId id="266" r:id="rId20"/>
    <p:sldId id="271" r:id="rId21"/>
    <p:sldId id="276" r:id="rId22"/>
    <p:sldId id="263" r:id="rId23"/>
    <p:sldId id="273" r:id="rId24"/>
    <p:sldId id="275" r:id="rId25"/>
    <p:sldId id="274" r:id="rId26"/>
    <p:sldId id="278" r:id="rId27"/>
    <p:sldId id="272" r:id="rId28"/>
    <p:sldId id="279" r:id="rId29"/>
    <p:sldId id="277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e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8273E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9666" autoAdjust="0"/>
    <p:restoredTop sz="95238" autoAdjust="0"/>
  </p:normalViewPr>
  <p:slideViewPr>
    <p:cSldViewPr>
      <p:cViewPr>
        <p:scale>
          <a:sx n="75" d="100"/>
          <a:sy n="75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5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37" Type="http://schemas.microsoft.com/office/2006/relationships/legacyDocTextInfo" Target="legacyDocTextInfo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18E0E54-BE7E-442A-B88F-CD209E918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IE" smtClean="0"/>
              <a:t>Very brief reminder that this is is the principle we work from.  Mention here that “person” could also be a staff member as well as a service user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8A0CD9-573D-4899-91D9-64353154C5FB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1F92AA-5A10-45C3-BF0E-04594D3F25EC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42F226-FF06-421B-86A7-14A60C4047E9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DDE92E-D647-4EA7-BDD1-FF3F6F3DBBBC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07BC52-4BEF-42E4-BCFD-4BDEA50E005A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AC36E6-22D4-4D9A-AFBB-69C61D3C419E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C2430C-D588-4AD8-B026-31B4940778EA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ADEA12-97B7-42ED-900D-49617589B9B3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412690-1EEB-475C-BADD-955A1C0328D7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513DC0-C950-4375-8FC8-FAEE16B7145B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73857E-C2ED-4266-A9E9-270C3F6F9C8A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A94ED7-AC6E-4012-A367-B94E7A8F8B92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E604B4-0D16-4346-B399-B159181A4E44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5A8776-B35E-4130-B3F6-D808BA19C818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04DCAE-E7C4-4AC9-82D8-1FA4988E77D0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8D977C-C110-4010-829E-E2BC32DE666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2CA4B-F15E-4C97-A574-8DA8EDE99BA4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D6A096-8E5B-4482-B812-DA9187B9F117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0FB935-8DAB-440E-8012-975E71FB90AF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A48BA0-3925-4B78-84AC-3CF108CEC479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3E160-4277-4843-9CCF-0E1560A21F7B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530A94-A77A-441A-AA71-68DF5C67F87F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1116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16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3338C05-1106-4BED-8273-3603B7F373CC}" type="datetime1">
              <a:rPr lang="en-US"/>
              <a:pPr/>
              <a:t>4/6/2010</a:t>
            </a:fld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86CBFF9-6067-42A5-8299-068C0363B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F6329C-9281-49B4-81ED-2A04C902790D}" type="datetime1">
              <a:rPr lang="en-US"/>
              <a:pPr/>
              <a:t>4/6/2010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3DC4E-580A-43EB-8F78-5E4C9451CE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56D234-2C12-4AE3-8F90-584492C31BFA}" type="datetime1">
              <a:rPr lang="en-US"/>
              <a:pPr/>
              <a:t>4/6/2010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0DAE9-8032-4174-9B27-20E6FAFCE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1087F3-FCBB-4EE4-995A-AB068F082D0F}" type="datetime1">
              <a:rPr lang="en-US"/>
              <a:pPr/>
              <a:t>4/6/2010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20178-5C96-438F-B102-A992CC683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E3C819-E6D1-4D20-BCD0-FC0B69E7F7AC}" type="datetime1">
              <a:rPr lang="en-US"/>
              <a:pPr/>
              <a:t>4/6/2010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CC931-6463-4F33-968F-7E09658D3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F0FF13-340E-4E63-AFBF-71B310C2B3DE}" type="datetime1">
              <a:rPr lang="en-US"/>
              <a:pPr/>
              <a:t>4/6/2010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6A492-DF4E-4A70-B154-C73935E0A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A1B4D1-9F93-4FBC-AEF9-4BF260ACEDA6}" type="datetime1">
              <a:rPr lang="en-US"/>
              <a:pPr/>
              <a:t>4/6/2010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B3747-9C19-450B-A678-1170A90C23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2DEB69-CBAB-477E-BF54-142DB5989D1A}" type="datetime1">
              <a:rPr lang="en-US"/>
              <a:pPr/>
              <a:t>4/6/2010</a:t>
            </a:fld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F9BFB-897F-43D2-884A-CDA2CFB15C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FFE832-7808-4425-9CB4-9859F28D9B35}" type="datetime1">
              <a:rPr lang="en-US"/>
              <a:pPr/>
              <a:t>4/6/2010</a:t>
            </a:fld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C16E7-6A65-4488-8EB4-EE942D6C1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517F82-7CFF-4407-9BDF-B2D8404323CF}" type="datetime1">
              <a:rPr lang="en-US"/>
              <a:pPr/>
              <a:t>4/6/2010</a:t>
            </a:fld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37115-FC3B-4CD9-9576-5A571F23A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98E683-BEB0-4126-A566-081793999828}" type="datetime1">
              <a:rPr lang="en-US"/>
              <a:pPr/>
              <a:t>4/6/2010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E82B3-0A37-48E3-866B-8A83FB365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9801CA-F7DF-4BF1-9D14-5699BFBEFC40}" type="datetime1">
              <a:rPr lang="en-US"/>
              <a:pPr/>
              <a:t>4/6/2010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B61AE-141A-4095-9C2F-D800A1376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sp>
        <p:nvSpPr>
          <p:cNvPr id="11059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sp>
        <p:nvSpPr>
          <p:cNvPr id="11059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sp>
        <p:nvSpPr>
          <p:cNvPr id="11060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06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1F0CE7D-1163-4B14-933F-2DD16A76C731}" type="datetime1">
              <a:rPr lang="en-US"/>
              <a:pPr/>
              <a:t>4/6/2010</a:t>
            </a:fld>
            <a:endParaRPr lang="en-US"/>
          </a:p>
        </p:txBody>
      </p:sp>
      <p:sp>
        <p:nvSpPr>
          <p:cNvPr id="1106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06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51AA3A2-8467-453D-93E2-B8E2D6A79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  <p:sldLayoutId id="2147483667" r:id="rId3"/>
    <p:sldLayoutId id="2147483666" r:id="rId4"/>
    <p:sldLayoutId id="2147483665" r:id="rId5"/>
    <p:sldLayoutId id="2147483664" r:id="rId6"/>
    <p:sldLayoutId id="2147483663" r:id="rId7"/>
    <p:sldLayoutId id="2147483662" r:id="rId8"/>
    <p:sldLayoutId id="2147483661" r:id="rId9"/>
    <p:sldLayoutId id="2147483660" r:id="rId10"/>
    <p:sldLayoutId id="2147483659" r:id="rId11"/>
    <p:sldLayoutId id="214748365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cuisle@iwa.ie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uisle.com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4516" name="Picture 4" descr="0031-iwa-idenity-out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2420938"/>
            <a:ext cx="6334125" cy="2160587"/>
          </a:xfrm>
          <a:ln/>
        </p:spPr>
      </p:pic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1476375" y="4797425"/>
            <a:ext cx="6983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IE" sz="4000">
                <a:solidFill>
                  <a:schemeClr val="tx2"/>
                </a:solidFill>
              </a:rPr>
              <a:t>Jean Coleman &amp; Brid Quinn</a:t>
            </a:r>
            <a:endParaRPr lang="en-US" sz="40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b="1" smtClean="0">
                <a:solidFill>
                  <a:schemeClr val="folHlink"/>
                </a:solidFill>
              </a:rPr>
              <a:t>Accessible transport</a:t>
            </a:r>
          </a:p>
        </p:txBody>
      </p:sp>
      <p:pic>
        <p:nvPicPr>
          <p:cNvPr id="23554" name="Picture 6" descr="office pix extra 0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133600"/>
            <a:ext cx="4038600" cy="4319588"/>
          </a:xfrm>
        </p:spPr>
      </p:pic>
      <p:pic>
        <p:nvPicPr>
          <p:cNvPr id="23555" name="Picture 9" descr="office pix extra 0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8200" y="2133600"/>
            <a:ext cx="4038600" cy="43195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ChangeArrowheads="1"/>
          </p:cNvSpPr>
          <p:nvPr/>
        </p:nvSpPr>
        <p:spPr bwMode="auto">
          <a:xfrm>
            <a:off x="468313" y="333375"/>
            <a:ext cx="47228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6000" b="1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25602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620713"/>
            <a:ext cx="9144000" cy="1584325"/>
          </a:xfrm>
        </p:spPr>
        <p:txBody>
          <a:bodyPr/>
          <a:lstStyle/>
          <a:p>
            <a:pPr algn="ctr" eaLnBrk="1" hangingPunct="1"/>
            <a:r>
              <a:rPr lang="en-US" b="1" smtClean="0">
                <a:solidFill>
                  <a:schemeClr val="folHlink"/>
                </a:solidFill>
              </a:rPr>
              <a:t/>
            </a:r>
            <a:br>
              <a:rPr lang="en-US" b="1" smtClean="0">
                <a:solidFill>
                  <a:schemeClr val="folHlink"/>
                </a:solidFill>
              </a:rPr>
            </a:br>
            <a:r>
              <a:rPr lang="en-US" b="1" smtClean="0">
                <a:solidFill>
                  <a:schemeClr val="folHlink"/>
                </a:solidFill>
              </a:rPr>
              <a:t/>
            </a:r>
            <a:br>
              <a:rPr lang="en-US" b="1" smtClean="0">
                <a:solidFill>
                  <a:schemeClr val="folHlink"/>
                </a:solidFill>
              </a:rPr>
            </a:br>
            <a:r>
              <a:rPr lang="en-US" b="1" smtClean="0">
                <a:solidFill>
                  <a:schemeClr val="folHlink"/>
                </a:solidFill>
              </a:rPr>
              <a:t>      34 en-suite bedrooms with TV</a:t>
            </a:r>
            <a:br>
              <a:rPr lang="en-US" b="1" smtClean="0">
                <a:solidFill>
                  <a:schemeClr val="folHlink"/>
                </a:solidFill>
              </a:rPr>
            </a:br>
            <a:endParaRPr lang="en-US" b="1" smtClean="0">
              <a:solidFill>
                <a:schemeClr val="folHlink"/>
              </a:solidFill>
            </a:endParaRPr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3814762" cy="4114800"/>
          </a:xfrm>
        </p:spPr>
        <p:txBody>
          <a:bodyPr/>
          <a:lstStyle/>
          <a:p>
            <a:pPr lvl="2" eaLnBrk="1" hangingPunct="1">
              <a:buFontTx/>
              <a:buChar char="•"/>
            </a:pPr>
            <a:endParaRPr lang="en-US" b="1" smtClean="0">
              <a:solidFill>
                <a:schemeClr val="folHlink"/>
              </a:solidFill>
            </a:endParaRPr>
          </a:p>
          <a:p>
            <a:pPr lvl="2" eaLnBrk="1" hangingPunct="1">
              <a:buFontTx/>
              <a:buNone/>
            </a:pPr>
            <a:endParaRPr lang="en-US" b="1" smtClean="0">
              <a:solidFill>
                <a:schemeClr val="folHlink"/>
              </a:solidFill>
            </a:endParaRPr>
          </a:p>
          <a:p>
            <a:pPr lvl="2" eaLnBrk="1" hangingPunct="1">
              <a:buFontTx/>
              <a:buNone/>
            </a:pPr>
            <a:endParaRPr lang="en-US" b="1" smtClean="0">
              <a:solidFill>
                <a:schemeClr val="folHlink"/>
              </a:solidFill>
            </a:endParaRPr>
          </a:p>
        </p:txBody>
      </p:sp>
      <p:pic>
        <p:nvPicPr>
          <p:cNvPr id="25604" name="Picture 10" descr="bed r (3)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2133600"/>
            <a:ext cx="4175125" cy="4103688"/>
          </a:xfrm>
        </p:spPr>
      </p:pic>
      <p:pic>
        <p:nvPicPr>
          <p:cNvPr id="25605" name="Picture 13" descr="bedr (2)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787900" y="2133600"/>
            <a:ext cx="4176713" cy="410368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8943975" cy="1152525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folHlink"/>
                </a:solidFill>
              </a:rPr>
              <a:t/>
            </a:r>
            <a:br>
              <a:rPr lang="en-US" sz="4000" b="1" smtClean="0">
                <a:solidFill>
                  <a:schemeClr val="folHlink"/>
                </a:solidFill>
              </a:rPr>
            </a:br>
            <a:r>
              <a:rPr lang="en-US" sz="4000" b="1" smtClean="0">
                <a:solidFill>
                  <a:schemeClr val="folHlink"/>
                </a:solidFill>
              </a:rPr>
              <a:t/>
            </a:r>
            <a:br>
              <a:rPr lang="en-US" sz="4000" b="1" smtClean="0">
                <a:solidFill>
                  <a:schemeClr val="folHlink"/>
                </a:solidFill>
              </a:rPr>
            </a:br>
            <a:r>
              <a:rPr lang="en-US" sz="4000" b="1" smtClean="0">
                <a:solidFill>
                  <a:schemeClr val="folHlink"/>
                </a:solidFill>
              </a:rPr>
              <a:t/>
            </a:r>
            <a:br>
              <a:rPr lang="en-US" sz="4000" b="1" smtClean="0">
                <a:solidFill>
                  <a:schemeClr val="folHlink"/>
                </a:solidFill>
              </a:rPr>
            </a:br>
            <a:r>
              <a:rPr lang="en-US" sz="4000" b="1" smtClean="0">
                <a:solidFill>
                  <a:schemeClr val="folHlink"/>
                </a:solidFill>
              </a:rPr>
              <a:t/>
            </a:r>
            <a:br>
              <a:rPr lang="en-US" sz="4000" b="1" smtClean="0">
                <a:solidFill>
                  <a:schemeClr val="folHlink"/>
                </a:solidFill>
              </a:rPr>
            </a:br>
            <a:r>
              <a:rPr lang="en-US" sz="4000" b="1" smtClean="0">
                <a:solidFill>
                  <a:schemeClr val="folHlink"/>
                </a:solidFill>
              </a:rPr>
              <a:t>	</a:t>
            </a:r>
            <a:br>
              <a:rPr lang="en-US" sz="4000" b="1" smtClean="0">
                <a:solidFill>
                  <a:schemeClr val="folHlink"/>
                </a:solidFill>
              </a:rPr>
            </a:br>
            <a:r>
              <a:rPr lang="en-US" sz="4000" b="1" smtClean="0">
                <a:solidFill>
                  <a:schemeClr val="folHlink"/>
                </a:solidFill>
              </a:rPr>
              <a:t/>
            </a:r>
            <a:br>
              <a:rPr lang="en-US" sz="4000" b="1" smtClean="0">
                <a:solidFill>
                  <a:schemeClr val="folHlink"/>
                </a:solidFill>
              </a:rPr>
            </a:br>
            <a:r>
              <a:rPr lang="en-US" sz="4000" b="1" smtClean="0">
                <a:solidFill>
                  <a:schemeClr val="folHlink"/>
                </a:solidFill>
              </a:rPr>
              <a:t/>
            </a:r>
            <a:br>
              <a:rPr lang="en-US" sz="4000" b="1" smtClean="0">
                <a:solidFill>
                  <a:schemeClr val="folHlink"/>
                </a:solidFill>
              </a:rPr>
            </a:br>
            <a:r>
              <a:rPr lang="en-US" sz="4000" b="1" smtClean="0">
                <a:solidFill>
                  <a:schemeClr val="folHlink"/>
                </a:solidFill>
              </a:rPr>
              <a:t/>
            </a:r>
            <a:br>
              <a:rPr lang="en-US" sz="4000" b="1" smtClean="0">
                <a:solidFill>
                  <a:schemeClr val="folHlink"/>
                </a:solidFill>
              </a:rPr>
            </a:br>
            <a:r>
              <a:rPr lang="en-US" sz="4000" b="1" smtClean="0">
                <a:solidFill>
                  <a:schemeClr val="folHlink"/>
                </a:solidFill>
              </a:rPr>
              <a:t/>
            </a:r>
            <a:br>
              <a:rPr lang="en-US" sz="4000" b="1" smtClean="0">
                <a:solidFill>
                  <a:schemeClr val="folHlink"/>
                </a:solidFill>
              </a:rPr>
            </a:br>
            <a:r>
              <a:rPr lang="en-US" sz="4000" b="1" smtClean="0">
                <a:solidFill>
                  <a:schemeClr val="folHlink"/>
                </a:solidFill>
              </a:rPr>
              <a:t>	 </a:t>
            </a:r>
            <a:r>
              <a:rPr lang="en-US" sz="5400" b="1" smtClean="0">
                <a:solidFill>
                  <a:schemeClr val="folHlink"/>
                </a:solidFill>
              </a:rPr>
              <a:t>Large Dining Room</a:t>
            </a:r>
          </a:p>
        </p:txBody>
      </p:sp>
      <p:pic>
        <p:nvPicPr>
          <p:cNvPr id="27650" name="Picture 7" descr="dining 2 (2)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2060575"/>
            <a:ext cx="3956050" cy="4176713"/>
          </a:xfrm>
        </p:spPr>
      </p:pic>
      <p:pic>
        <p:nvPicPr>
          <p:cNvPr id="27651" name="Picture 10" descr="dinning room (3)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8200" y="2060575"/>
            <a:ext cx="4038600" cy="417671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836613"/>
            <a:ext cx="7793037" cy="720725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folHlink"/>
                </a:solidFill>
              </a:rPr>
              <a:t/>
            </a:r>
            <a:br>
              <a:rPr lang="en-US" sz="4000" b="1" smtClean="0">
                <a:solidFill>
                  <a:schemeClr val="folHlink"/>
                </a:solidFill>
              </a:rPr>
            </a:br>
            <a:r>
              <a:rPr lang="en-US" sz="4000" b="1" smtClean="0">
                <a:solidFill>
                  <a:schemeClr val="folHlink"/>
                </a:solidFill>
              </a:rPr>
              <a:t/>
            </a:r>
            <a:br>
              <a:rPr lang="en-US" sz="4000" b="1" smtClean="0">
                <a:solidFill>
                  <a:schemeClr val="folHlink"/>
                </a:solidFill>
              </a:rPr>
            </a:br>
            <a:r>
              <a:rPr lang="en-US" sz="4000" b="1" smtClean="0">
                <a:solidFill>
                  <a:schemeClr val="folHlink"/>
                </a:solidFill>
              </a:rPr>
              <a:t/>
            </a:r>
            <a:br>
              <a:rPr lang="en-US" sz="4000" b="1" smtClean="0">
                <a:solidFill>
                  <a:schemeClr val="folHlink"/>
                </a:solidFill>
              </a:rPr>
            </a:br>
            <a:r>
              <a:rPr lang="en-US" sz="4000" b="1" smtClean="0">
                <a:solidFill>
                  <a:schemeClr val="folHlink"/>
                </a:solidFill>
              </a:rPr>
              <a:t/>
            </a:r>
            <a:br>
              <a:rPr lang="en-US" sz="4000" b="1" smtClean="0">
                <a:solidFill>
                  <a:schemeClr val="folHlink"/>
                </a:solidFill>
              </a:rPr>
            </a:br>
            <a:endParaRPr lang="en-US" sz="4000" b="1" smtClean="0">
              <a:solidFill>
                <a:schemeClr val="folHlink"/>
              </a:solidFill>
            </a:endParaRPr>
          </a:p>
        </p:txBody>
      </p:sp>
      <p:sp>
        <p:nvSpPr>
          <p:cNvPr id="29698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6237288"/>
            <a:ext cx="1876425" cy="2159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000" smtClean="0"/>
          </a:p>
        </p:txBody>
      </p:sp>
      <p:pic>
        <p:nvPicPr>
          <p:cNvPr id="29699" name="Picture 6" descr="therapy (3)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2133600"/>
            <a:ext cx="3816350" cy="4030663"/>
          </a:xfrm>
        </p:spPr>
      </p:pic>
      <p:pic>
        <p:nvPicPr>
          <p:cNvPr id="29700" name="Picture 12" descr="theraphy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0" y="2133600"/>
            <a:ext cx="4114800" cy="4030663"/>
          </a:xfrm>
        </p:spPr>
      </p:pic>
      <p:sp>
        <p:nvSpPr>
          <p:cNvPr id="29701" name="Rectangle 16"/>
          <p:cNvSpPr>
            <a:spLocks noChangeArrowheads="1"/>
          </p:cNvSpPr>
          <p:nvPr/>
        </p:nvSpPr>
        <p:spPr bwMode="auto">
          <a:xfrm>
            <a:off x="1187450" y="1052513"/>
            <a:ext cx="74882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400" b="1">
                <a:solidFill>
                  <a:schemeClr val="folHlink"/>
                </a:solidFill>
              </a:rPr>
              <a:t>Castleview Therapy Suite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/>
              <a:t>Leisure Suite</a:t>
            </a:r>
            <a:endParaRPr lang="en-US" b="1" smtClean="0"/>
          </a:p>
        </p:txBody>
      </p:sp>
      <p:pic>
        <p:nvPicPr>
          <p:cNvPr id="31746" name="Picture 3" descr="DSC_99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71550" y="1844675"/>
            <a:ext cx="6196013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836613"/>
            <a:ext cx="7643812" cy="863600"/>
          </a:xfrm>
        </p:spPr>
        <p:txBody>
          <a:bodyPr/>
          <a:lstStyle/>
          <a:p>
            <a:pPr eaLnBrk="1" hangingPunct="1"/>
            <a:r>
              <a:rPr lang="en-US" sz="4800" b="1" smtClean="0">
                <a:solidFill>
                  <a:schemeClr val="folHlink"/>
                </a:solidFill>
              </a:rPr>
              <a:t> Hairdressing Salon</a:t>
            </a:r>
          </a:p>
        </p:txBody>
      </p:sp>
      <p:pic>
        <p:nvPicPr>
          <p:cNvPr id="33794" name="Picture 6" descr="2008_0121Gerryphilgoodbye002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2205038"/>
            <a:ext cx="4319587" cy="4176712"/>
          </a:xfrm>
        </p:spPr>
      </p:pic>
      <p:pic>
        <p:nvPicPr>
          <p:cNvPr id="33795" name="Picture 9" descr="2008_0121Gerryphilgoodbye00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32363" y="2205038"/>
            <a:ext cx="3887787" cy="4176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125538"/>
            <a:ext cx="7272337" cy="574675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folHlink"/>
                </a:solidFill>
              </a:rPr>
              <a:t/>
            </a:r>
            <a:br>
              <a:rPr lang="en-US" sz="4000" b="1" smtClean="0">
                <a:solidFill>
                  <a:schemeClr val="folHlink"/>
                </a:solidFill>
              </a:rPr>
            </a:br>
            <a:r>
              <a:rPr lang="en-US" sz="4000" b="1" smtClean="0">
                <a:solidFill>
                  <a:schemeClr val="folHlink"/>
                </a:solidFill>
              </a:rPr>
              <a:t>	</a:t>
            </a:r>
            <a:br>
              <a:rPr lang="en-US" sz="4000" b="1" smtClean="0">
                <a:solidFill>
                  <a:schemeClr val="folHlink"/>
                </a:solidFill>
              </a:rPr>
            </a:br>
            <a:r>
              <a:rPr lang="en-US" sz="4000" b="1" smtClean="0">
                <a:solidFill>
                  <a:schemeClr val="folHlink"/>
                </a:solidFill>
              </a:rPr>
              <a:t/>
            </a:r>
            <a:br>
              <a:rPr lang="en-US" sz="4000" b="1" smtClean="0">
                <a:solidFill>
                  <a:schemeClr val="folHlink"/>
                </a:solidFill>
              </a:rPr>
            </a:br>
            <a:r>
              <a:rPr lang="en-US" sz="3200" b="1" smtClean="0">
                <a:solidFill>
                  <a:schemeClr val="folHlink"/>
                </a:solidFill>
              </a:rPr>
              <a:t/>
            </a:r>
            <a:br>
              <a:rPr lang="en-US" sz="3200" b="1" smtClean="0">
                <a:solidFill>
                  <a:schemeClr val="folHlink"/>
                </a:solidFill>
              </a:rPr>
            </a:br>
            <a:r>
              <a:rPr lang="en-US" sz="3200" b="1" smtClean="0">
                <a:solidFill>
                  <a:schemeClr val="folHlink"/>
                </a:solidFill>
              </a:rPr>
              <a:t> </a:t>
            </a:r>
            <a:r>
              <a:rPr lang="en-US" sz="4800" b="1" smtClean="0">
                <a:solidFill>
                  <a:schemeClr val="folHlink"/>
                </a:solidFill>
              </a:rPr>
              <a:t>Church</a:t>
            </a:r>
          </a:p>
        </p:txBody>
      </p:sp>
      <p:pic>
        <p:nvPicPr>
          <p:cNvPr id="35842" name="Picture 6" descr="2008_0121Gerryphilgoodbye003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2205038"/>
            <a:ext cx="4392613" cy="4176712"/>
          </a:xfrm>
        </p:spPr>
      </p:pic>
      <p:pic>
        <p:nvPicPr>
          <p:cNvPr id="35843" name="Picture 9" descr="2008_0121Gerryphilgoodbye003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76825" y="2205038"/>
            <a:ext cx="3873500" cy="4176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4"/>
          <p:cNvSpPr>
            <a:spLocks noChangeArrowheads="1"/>
          </p:cNvSpPr>
          <p:nvPr/>
        </p:nvSpPr>
        <p:spPr bwMode="auto">
          <a:xfrm>
            <a:off x="179388" y="1304925"/>
            <a:ext cx="8964612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2">
              <a:lnSpc>
                <a:spcPct val="150000"/>
              </a:lnSpc>
              <a:buFontTx/>
              <a:buChar char="•"/>
            </a:pPr>
            <a:endParaRPr lang="en-US" sz="3600">
              <a:solidFill>
                <a:schemeClr val="accent2"/>
              </a:solidFill>
              <a:latin typeface="Arial" charset="0"/>
            </a:endParaRPr>
          </a:p>
          <a:p>
            <a:pPr lvl="2">
              <a:lnSpc>
                <a:spcPct val="150000"/>
              </a:lnSpc>
            </a:pPr>
            <a:endParaRPr lang="en-US" sz="3600" b="1">
              <a:solidFill>
                <a:schemeClr val="folHlink"/>
              </a:solidFill>
              <a:latin typeface="Arial" charset="0"/>
            </a:endParaRPr>
          </a:p>
          <a:p>
            <a:pPr lvl="2">
              <a:lnSpc>
                <a:spcPct val="150000"/>
              </a:lnSpc>
              <a:spcAft>
                <a:spcPct val="15000"/>
              </a:spcAft>
              <a:buFontTx/>
              <a:buChar char="•"/>
            </a:pPr>
            <a:endParaRPr lang="en-US" sz="3200" b="1">
              <a:solidFill>
                <a:schemeClr val="folHlink"/>
              </a:solidFill>
              <a:latin typeface="Arial" charset="0"/>
            </a:endParaRPr>
          </a:p>
          <a:p>
            <a:pPr eaLnBrk="0" hangingPunct="0">
              <a:lnSpc>
                <a:spcPct val="150000"/>
              </a:lnSpc>
            </a:pPr>
            <a:endParaRPr lang="en-US" sz="4800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37890" name="Rectangle 8"/>
          <p:cNvSpPr>
            <a:spLocks noGrp="1" noChangeArrowheads="1"/>
          </p:cNvSpPr>
          <p:nvPr>
            <p:ph type="title"/>
          </p:nvPr>
        </p:nvSpPr>
        <p:spPr>
          <a:xfrm>
            <a:off x="1150938" y="765175"/>
            <a:ext cx="7793037" cy="911225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folHlink"/>
                </a:solidFill>
              </a:rPr>
              <a:t/>
            </a:r>
            <a:br>
              <a:rPr lang="en-US" sz="4000" b="1" smtClean="0">
                <a:solidFill>
                  <a:schemeClr val="folHlink"/>
                </a:solidFill>
              </a:rPr>
            </a:br>
            <a:r>
              <a:rPr lang="en-US" sz="4000" b="1" smtClean="0">
                <a:solidFill>
                  <a:schemeClr val="folHlink"/>
                </a:solidFill>
              </a:rPr>
              <a:t> </a:t>
            </a:r>
            <a:r>
              <a:rPr lang="en-US" b="1" smtClean="0">
                <a:solidFill>
                  <a:schemeClr val="folHlink"/>
                </a:solidFill>
              </a:rPr>
              <a:t>31 accessible Fishing bays</a:t>
            </a:r>
          </a:p>
        </p:txBody>
      </p:sp>
      <p:pic>
        <p:nvPicPr>
          <p:cNvPr id="37891" name="Picture 11" descr="fish 2 (3)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5650" y="2060575"/>
            <a:ext cx="4103688" cy="4321175"/>
          </a:xfrm>
        </p:spPr>
      </p:pic>
      <p:pic>
        <p:nvPicPr>
          <p:cNvPr id="37892" name="Picture 14" descr="agm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32363" y="2060575"/>
            <a:ext cx="4022725" cy="4321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9939" name="Picture 4" descr="DSC002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628775"/>
            <a:ext cx="3671888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5" descr="DSC001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628775"/>
            <a:ext cx="40322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folHlink"/>
                </a:solidFill>
              </a:rPr>
              <a:t>Conference Rooms</a:t>
            </a:r>
          </a:p>
        </p:txBody>
      </p:sp>
      <p:pic>
        <p:nvPicPr>
          <p:cNvPr id="40962" name="Picture 6" descr="confer (2)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5650" y="1989138"/>
            <a:ext cx="7704138" cy="4608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smtClean="0"/>
              <a:t>OUR SERVICES ARE FOR AND ABOUT PEOPLE</a:t>
            </a:r>
            <a:endParaRPr lang="en-US" smtClean="0"/>
          </a:p>
        </p:txBody>
      </p:sp>
      <p:pic>
        <p:nvPicPr>
          <p:cNvPr id="69636" name="Picture 4" descr="IMG_004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24075" y="2060575"/>
            <a:ext cx="5486400" cy="41148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b="1" smtClean="0">
                <a:solidFill>
                  <a:schemeClr val="folHlink"/>
                </a:solidFill>
              </a:rPr>
              <a:t>Nightly entertainment in </a:t>
            </a:r>
            <a:br>
              <a:rPr lang="en-IE" b="1" smtClean="0">
                <a:solidFill>
                  <a:schemeClr val="folHlink"/>
                </a:solidFill>
              </a:rPr>
            </a:br>
            <a:r>
              <a:rPr lang="en-IE" b="1" smtClean="0">
                <a:solidFill>
                  <a:schemeClr val="folHlink"/>
                </a:solidFill>
              </a:rPr>
              <a:t>Harry’s Bar</a:t>
            </a:r>
            <a:endParaRPr lang="en-US" b="1" smtClean="0">
              <a:solidFill>
                <a:schemeClr val="folHlink"/>
              </a:solidFill>
            </a:endParaRPr>
          </a:p>
        </p:txBody>
      </p:sp>
      <p:pic>
        <p:nvPicPr>
          <p:cNvPr id="43010" name="Picture 7" descr="bal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1989138"/>
            <a:ext cx="4319587" cy="4391025"/>
          </a:xfrm>
        </p:spPr>
      </p:pic>
      <p:pic>
        <p:nvPicPr>
          <p:cNvPr id="43011" name="Picture 10" descr="dancing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32363" y="1989138"/>
            <a:ext cx="4022725" cy="4391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836613"/>
            <a:ext cx="7793037" cy="839787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folHlink"/>
                </a:solidFill>
              </a:rPr>
              <a:t>Day Trips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133600"/>
            <a:ext cx="8559800" cy="3998913"/>
          </a:xfrm>
        </p:spPr>
        <p:txBody>
          <a:bodyPr/>
          <a:lstStyle/>
          <a:p>
            <a:pPr lvl="1" eaLnBrk="1" hangingPunct="1">
              <a:lnSpc>
                <a:spcPct val="150000"/>
              </a:lnSpc>
            </a:pPr>
            <a:r>
              <a:rPr lang="en-US" sz="3200" smtClean="0">
                <a:solidFill>
                  <a:schemeClr val="folHlink"/>
                </a:solidFill>
              </a:rPr>
              <a:t>Shopping (Roscommon, Athlone, Galway)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mtClean="0">
                <a:solidFill>
                  <a:schemeClr val="folHlink"/>
                </a:solidFill>
              </a:rPr>
              <a:t>Cinema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mtClean="0">
                <a:solidFill>
                  <a:schemeClr val="folHlink"/>
                </a:solidFill>
              </a:rPr>
              <a:t>Bowling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mtClean="0">
                <a:solidFill>
                  <a:schemeClr val="folHlink"/>
                </a:solidFill>
              </a:rPr>
              <a:t>Knock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mtClean="0">
                <a:solidFill>
                  <a:schemeClr val="folHlink"/>
                </a:solidFill>
              </a:rPr>
              <a:t>Museums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4"/>
          <p:cNvSpPr>
            <a:spLocks noChangeArrowheads="1"/>
          </p:cNvSpPr>
          <p:nvPr/>
        </p:nvSpPr>
        <p:spPr bwMode="auto">
          <a:xfrm>
            <a:off x="468313" y="-549275"/>
            <a:ext cx="8064500" cy="768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4000" b="1">
              <a:solidFill>
                <a:schemeClr val="folHlink"/>
              </a:solidFill>
            </a:endParaRPr>
          </a:p>
          <a:p>
            <a:pPr eaLnBrk="0" hangingPunct="0"/>
            <a:endParaRPr lang="en-US" sz="4000" b="1">
              <a:solidFill>
                <a:schemeClr val="folHlink"/>
              </a:solidFill>
            </a:endParaRPr>
          </a:p>
          <a:p>
            <a:pPr eaLnBrk="0" hangingPunct="0"/>
            <a:r>
              <a:rPr lang="en-US" sz="4000" b="1">
                <a:solidFill>
                  <a:schemeClr val="folHlink"/>
                </a:solidFill>
              </a:rPr>
              <a:t>	</a:t>
            </a:r>
            <a:r>
              <a:rPr lang="en-US" sz="4000" b="1">
                <a:solidFill>
                  <a:schemeClr val="folHlink"/>
                </a:solidFill>
                <a:latin typeface="Arial" charset="0"/>
              </a:rPr>
              <a:t>Themed Breaks</a:t>
            </a:r>
            <a:endParaRPr lang="en-US" sz="4000">
              <a:solidFill>
                <a:schemeClr val="folHlink"/>
              </a:solidFill>
              <a:latin typeface="Arial" charset="0"/>
            </a:endParaRPr>
          </a:p>
          <a:p>
            <a:pPr lvl="1" eaLnBrk="0" hangingPunct="0">
              <a:buFontTx/>
              <a:buChar char="•"/>
            </a:pPr>
            <a:endParaRPr lang="en-IE">
              <a:solidFill>
                <a:schemeClr val="folHlink"/>
              </a:solidFill>
            </a:endParaRPr>
          </a:p>
          <a:p>
            <a:pPr lvl="1" eaLnBrk="0" hangingPunct="0"/>
            <a:endParaRPr lang="en-IE">
              <a:solidFill>
                <a:schemeClr val="folHlink"/>
              </a:solidFill>
            </a:endParaRPr>
          </a:p>
          <a:p>
            <a:pPr lvl="1" eaLnBrk="0" hangingPunct="0"/>
            <a:endParaRPr lang="en-US">
              <a:solidFill>
                <a:schemeClr val="folHlink"/>
              </a:solidFill>
            </a:endParaRPr>
          </a:p>
          <a:p>
            <a:pPr lvl="1" eaLnBrk="0" hangingPunct="0">
              <a:buFontTx/>
              <a:buChar char="•"/>
            </a:pPr>
            <a:r>
              <a:rPr lang="en-US">
                <a:solidFill>
                  <a:schemeClr val="folHlink"/>
                </a:solidFill>
              </a:rPr>
              <a:t>Body, mind and Spirit</a:t>
            </a:r>
          </a:p>
          <a:p>
            <a:pPr lvl="1" eaLnBrk="0" hangingPunct="0">
              <a:buFontTx/>
              <a:buChar char="•"/>
            </a:pPr>
            <a:endParaRPr lang="en-US">
              <a:solidFill>
                <a:schemeClr val="folHlink"/>
              </a:solidFill>
            </a:endParaRPr>
          </a:p>
          <a:p>
            <a:pPr lvl="1" eaLnBrk="0" hangingPunct="0">
              <a:buFontTx/>
              <a:buChar char="•"/>
            </a:pPr>
            <a:r>
              <a:rPr lang="en-US">
                <a:solidFill>
                  <a:schemeClr val="folHlink"/>
                </a:solidFill>
              </a:rPr>
              <a:t>Easter</a:t>
            </a:r>
          </a:p>
          <a:p>
            <a:pPr lvl="1" eaLnBrk="0" hangingPunct="0">
              <a:buFontTx/>
              <a:buChar char="•"/>
            </a:pPr>
            <a:endParaRPr lang="en-US">
              <a:solidFill>
                <a:schemeClr val="folHlink"/>
              </a:solidFill>
            </a:endParaRPr>
          </a:p>
          <a:p>
            <a:pPr lvl="1" eaLnBrk="0" hangingPunct="0">
              <a:buFontTx/>
              <a:buChar char="•"/>
            </a:pPr>
            <a:r>
              <a:rPr lang="en-US">
                <a:solidFill>
                  <a:schemeClr val="folHlink"/>
                </a:solidFill>
              </a:rPr>
              <a:t>Youth Holidays</a:t>
            </a:r>
          </a:p>
          <a:p>
            <a:pPr lvl="1" eaLnBrk="0" hangingPunct="0">
              <a:buFontTx/>
              <a:buChar char="•"/>
            </a:pPr>
            <a:endParaRPr lang="en-US">
              <a:solidFill>
                <a:schemeClr val="folHlink"/>
              </a:solidFill>
            </a:endParaRPr>
          </a:p>
          <a:p>
            <a:pPr lvl="1" eaLnBrk="0" hangingPunct="0">
              <a:buFontTx/>
              <a:buChar char="•"/>
            </a:pPr>
            <a:r>
              <a:rPr lang="en-US">
                <a:solidFill>
                  <a:schemeClr val="folHlink"/>
                </a:solidFill>
              </a:rPr>
              <a:t>Fishing</a:t>
            </a:r>
          </a:p>
          <a:p>
            <a:pPr lvl="1" eaLnBrk="0" hangingPunct="0">
              <a:buFontTx/>
              <a:buChar char="•"/>
            </a:pPr>
            <a:endParaRPr lang="en-US">
              <a:solidFill>
                <a:schemeClr val="folHlink"/>
              </a:solidFill>
            </a:endParaRPr>
          </a:p>
          <a:p>
            <a:pPr lvl="1" eaLnBrk="0" hangingPunct="0">
              <a:buFontTx/>
              <a:buChar char="•"/>
            </a:pPr>
            <a:r>
              <a:rPr lang="en-US">
                <a:solidFill>
                  <a:schemeClr val="folHlink"/>
                </a:solidFill>
              </a:rPr>
              <a:t>Holistic Therapies</a:t>
            </a:r>
          </a:p>
          <a:p>
            <a:pPr lvl="1" eaLnBrk="0" hangingPunct="0">
              <a:buFontTx/>
              <a:buChar char="•"/>
            </a:pPr>
            <a:endParaRPr lang="en-US">
              <a:solidFill>
                <a:schemeClr val="folHlink"/>
              </a:solidFill>
            </a:endParaRPr>
          </a:p>
          <a:p>
            <a:pPr lvl="1" eaLnBrk="0" hangingPunct="0">
              <a:buFontTx/>
              <a:buChar char="•"/>
            </a:pPr>
            <a:r>
              <a:rPr lang="en-US">
                <a:solidFill>
                  <a:schemeClr val="folHlink"/>
                </a:solidFill>
              </a:rPr>
              <a:t>Family breaks</a:t>
            </a:r>
          </a:p>
          <a:p>
            <a:pPr lvl="1" eaLnBrk="0" hangingPunct="0">
              <a:buFontTx/>
              <a:buChar char="•"/>
            </a:pPr>
            <a:endParaRPr lang="en-US">
              <a:solidFill>
                <a:schemeClr val="folHlink"/>
              </a:solidFill>
            </a:endParaRPr>
          </a:p>
          <a:p>
            <a:pPr lvl="1" eaLnBrk="0" hangingPunct="0">
              <a:buFontTx/>
              <a:buChar char="•"/>
            </a:pPr>
            <a:r>
              <a:rPr lang="en-US">
                <a:solidFill>
                  <a:schemeClr val="folHlink"/>
                </a:solidFill>
              </a:rPr>
              <a:t>Christmas</a:t>
            </a:r>
          </a:p>
          <a:p>
            <a:pPr lvl="1" eaLnBrk="0" hangingPunct="0">
              <a:buFontTx/>
              <a:buChar char="•"/>
            </a:pPr>
            <a:endParaRPr lang="en-US">
              <a:solidFill>
                <a:schemeClr val="folHlink"/>
              </a:solidFill>
            </a:endParaRPr>
          </a:p>
          <a:p>
            <a:pPr lvl="1" eaLnBrk="0" hangingPunct="0">
              <a:buFontTx/>
              <a:buChar char="•"/>
            </a:pPr>
            <a:r>
              <a:rPr lang="en-US">
                <a:solidFill>
                  <a:schemeClr val="folHlink"/>
                </a:solidFill>
              </a:rPr>
              <a:t>St. Patrick’s weekend</a:t>
            </a:r>
          </a:p>
          <a:p>
            <a:pPr lvl="1" eaLnBrk="0" hangingPunct="0">
              <a:buFontTx/>
              <a:buChar char="•"/>
            </a:pPr>
            <a:endParaRPr lang="en-US">
              <a:solidFill>
                <a:schemeClr val="folHlink"/>
              </a:solidFill>
            </a:endParaRPr>
          </a:p>
          <a:p>
            <a:pPr lvl="1" eaLnBrk="0" hangingPunct="0">
              <a:buFontTx/>
              <a:buChar char="•"/>
            </a:pPr>
            <a:r>
              <a:rPr lang="en-US">
                <a:solidFill>
                  <a:schemeClr val="folHlink"/>
                </a:solidFill>
              </a:rPr>
              <a:t>Valentine’s</a:t>
            </a:r>
          </a:p>
          <a:p>
            <a:pPr eaLnBrk="0" hangingPunct="0"/>
            <a:endParaRPr lang="en-US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5"/>
          <p:cNvSpPr txBox="1">
            <a:spLocks noChangeArrowheads="1"/>
          </p:cNvSpPr>
          <p:nvPr/>
        </p:nvSpPr>
        <p:spPr bwMode="auto">
          <a:xfrm>
            <a:off x="1384300" y="23637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9154" name="Text Box 6"/>
          <p:cNvSpPr txBox="1">
            <a:spLocks noChangeArrowheads="1"/>
          </p:cNvSpPr>
          <p:nvPr/>
        </p:nvSpPr>
        <p:spPr bwMode="auto">
          <a:xfrm>
            <a:off x="1166813" y="933450"/>
            <a:ext cx="59642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IE" sz="4000" b="1">
                <a:solidFill>
                  <a:schemeClr val="folHlink"/>
                </a:solidFill>
              </a:rPr>
              <a:t>I.W.A. Holiday Centres</a:t>
            </a:r>
            <a:endParaRPr lang="en-US" sz="4000" b="1">
              <a:solidFill>
                <a:schemeClr val="folHlink"/>
              </a:solidFill>
            </a:endParaRPr>
          </a:p>
        </p:txBody>
      </p:sp>
      <p:sp>
        <p:nvSpPr>
          <p:cNvPr id="49155" name="Text Box 7"/>
          <p:cNvSpPr txBox="1">
            <a:spLocks noChangeArrowheads="1"/>
          </p:cNvSpPr>
          <p:nvPr/>
        </p:nvSpPr>
        <p:spPr bwMode="auto">
          <a:xfrm>
            <a:off x="735013" y="2116138"/>
            <a:ext cx="7553325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6000" tIns="82800" rIns="126000" bIns="82800">
            <a:spAutoFit/>
          </a:bodyPr>
          <a:lstStyle/>
          <a:p>
            <a:pPr eaLnBrk="0" hangingPunct="0">
              <a:buClr>
                <a:schemeClr val="folHlink"/>
              </a:buClr>
              <a:buFont typeface="Wingdings" pitchFamily="2" charset="2"/>
              <a:buChar char="§"/>
            </a:pPr>
            <a:r>
              <a:rPr lang="en-IE" sz="3200">
                <a:solidFill>
                  <a:schemeClr val="tx2"/>
                </a:solidFill>
              </a:rPr>
              <a:t>Cuisle, Donamon, Co. Roscommon</a:t>
            </a:r>
          </a:p>
          <a:p>
            <a:pPr eaLnBrk="0" hangingPunct="0">
              <a:spcAft>
                <a:spcPct val="30000"/>
              </a:spcAft>
              <a:buFont typeface="Wingdings" pitchFamily="2" charset="2"/>
              <a:buNone/>
            </a:pPr>
            <a:r>
              <a:rPr lang="en-IE" sz="3200"/>
              <a:t>  	</a:t>
            </a:r>
            <a:r>
              <a:rPr lang="en-IE" sz="3200" b="1">
                <a:solidFill>
                  <a:schemeClr val="hlink"/>
                </a:solidFill>
              </a:rPr>
              <a:t>70 beds.</a:t>
            </a:r>
            <a:r>
              <a:rPr lang="en-IE" sz="3200"/>
              <a:t> </a:t>
            </a:r>
            <a:r>
              <a:rPr lang="en-IE" sz="3200">
                <a:solidFill>
                  <a:schemeClr val="bg1"/>
                </a:solidFill>
              </a:rPr>
              <a:t>Telephone</a:t>
            </a:r>
            <a:r>
              <a:rPr lang="en-IE" sz="3200"/>
              <a:t> </a:t>
            </a:r>
            <a:r>
              <a:rPr lang="en-IE" sz="3200">
                <a:solidFill>
                  <a:schemeClr val="tx2"/>
                </a:solidFill>
              </a:rPr>
              <a:t>090 6662277</a:t>
            </a:r>
          </a:p>
          <a:p>
            <a:pPr eaLnBrk="0" hangingPunct="0"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en-IE" sz="3200">
                <a:solidFill>
                  <a:schemeClr val="tx2"/>
                </a:solidFill>
              </a:rPr>
              <a:t>Carmel Fallon Centre, Blackheath Drive</a:t>
            </a:r>
          </a:p>
          <a:p>
            <a:pPr eaLnBrk="0" hangingPunct="0">
              <a:buFont typeface="Wingdings" pitchFamily="2" charset="2"/>
              <a:buNone/>
            </a:pPr>
            <a:r>
              <a:rPr lang="en-IE" sz="3200">
                <a:solidFill>
                  <a:schemeClr val="folHlink"/>
                </a:solidFill>
              </a:rPr>
              <a:t>  </a:t>
            </a:r>
            <a:r>
              <a:rPr lang="en-IE" sz="3200">
                <a:solidFill>
                  <a:schemeClr val="tx2"/>
                </a:solidFill>
              </a:rPr>
              <a:t>Clontarf, Dublin 3</a:t>
            </a:r>
          </a:p>
          <a:p>
            <a:pPr eaLnBrk="0" hangingPunct="0">
              <a:spcAft>
                <a:spcPct val="30000"/>
              </a:spcAft>
              <a:buFont typeface="Wingdings" pitchFamily="2" charset="2"/>
              <a:buNone/>
            </a:pPr>
            <a:r>
              <a:rPr lang="en-IE" sz="3200"/>
              <a:t>	</a:t>
            </a:r>
            <a:r>
              <a:rPr lang="en-IE" sz="3200" b="1">
                <a:solidFill>
                  <a:schemeClr val="hlink"/>
                </a:solidFill>
              </a:rPr>
              <a:t>6 Beds.</a:t>
            </a:r>
            <a:r>
              <a:rPr lang="en-IE" sz="3200"/>
              <a:t> 			</a:t>
            </a:r>
            <a:r>
              <a:rPr lang="en-IE" sz="3200">
                <a:solidFill>
                  <a:schemeClr val="tx2"/>
                </a:solidFill>
              </a:rPr>
              <a:t>01 8186458</a:t>
            </a:r>
          </a:p>
          <a:p>
            <a:pPr eaLnBrk="0" hangingPunct="0"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en-IE" sz="3200">
                <a:solidFill>
                  <a:schemeClr val="tx2"/>
                </a:solidFill>
              </a:rPr>
              <a:t>Claddagh Court, College Road, Kilkenny</a:t>
            </a:r>
          </a:p>
          <a:p>
            <a:pPr eaLnBrk="0" hangingPunct="0">
              <a:buFont typeface="Wingdings" pitchFamily="2" charset="2"/>
              <a:buNone/>
            </a:pPr>
            <a:r>
              <a:rPr lang="en-IE" sz="3200"/>
              <a:t>	</a:t>
            </a:r>
            <a:r>
              <a:rPr lang="en-IE" sz="3200" b="1">
                <a:solidFill>
                  <a:schemeClr val="hlink"/>
                </a:solidFill>
              </a:rPr>
              <a:t>4 Beds</a:t>
            </a:r>
            <a:r>
              <a:rPr lang="en-IE" sz="3200"/>
              <a:t> 			</a:t>
            </a:r>
            <a:r>
              <a:rPr lang="en-IE" sz="3200">
                <a:solidFill>
                  <a:schemeClr val="tx2"/>
                </a:solidFill>
              </a:rPr>
              <a:t>056 7762775</a:t>
            </a:r>
          </a:p>
          <a:p>
            <a:pPr eaLnBrk="0" hangingPunct="0">
              <a:buFont typeface="Wingdings" pitchFamily="2" charset="2"/>
              <a:buNone/>
            </a:pP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908050"/>
            <a:ext cx="7793037" cy="768350"/>
          </a:xfrm>
        </p:spPr>
        <p:txBody>
          <a:bodyPr/>
          <a:lstStyle/>
          <a:p>
            <a:pPr eaLnBrk="1" hangingPunct="1"/>
            <a:r>
              <a:rPr lang="en-GB" sz="4000" b="1" smtClean="0"/>
              <a:t/>
            </a:r>
            <a:br>
              <a:rPr lang="en-GB" sz="4000" b="1" smtClean="0"/>
            </a:br>
            <a:r>
              <a:rPr lang="en-GB" sz="4000" b="1" smtClean="0"/>
              <a:t/>
            </a:r>
            <a:br>
              <a:rPr lang="en-GB" sz="4000" b="1" smtClean="0"/>
            </a:br>
            <a:r>
              <a:rPr lang="en-US" sz="4000" b="1" smtClean="0"/>
              <a:t/>
            </a:r>
            <a:br>
              <a:rPr lang="en-US" sz="4000" b="1" smtClean="0"/>
            </a:br>
            <a:r>
              <a:rPr lang="en-US" sz="4000" b="1" smtClean="0"/>
              <a:t> </a:t>
            </a:r>
            <a:r>
              <a:rPr lang="en-GB" sz="4000" b="1" smtClean="0"/>
              <a:t>Unique Holiday Centre</a:t>
            </a:r>
            <a:endParaRPr lang="en-US" sz="4000" b="1" smtClean="0"/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133600"/>
            <a:ext cx="8054975" cy="41036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smtClean="0">
                <a:solidFill>
                  <a:schemeClr val="folHlink"/>
                </a:solidFill>
              </a:rPr>
              <a:t>Open all year around, including Christmas and Easter</a:t>
            </a:r>
          </a:p>
          <a:p>
            <a:pPr eaLnBrk="1" hangingPunct="1">
              <a:lnSpc>
                <a:spcPct val="135000"/>
              </a:lnSpc>
            </a:pPr>
            <a:r>
              <a:rPr lang="en-GB" sz="2400" smtClean="0">
                <a:solidFill>
                  <a:schemeClr val="folHlink"/>
                </a:solidFill>
              </a:rPr>
              <a:t>Fully accessible</a:t>
            </a:r>
          </a:p>
          <a:p>
            <a:pPr eaLnBrk="1" hangingPunct="1">
              <a:lnSpc>
                <a:spcPct val="140000"/>
              </a:lnSpc>
            </a:pPr>
            <a:r>
              <a:rPr lang="en-GB" sz="2400" smtClean="0">
                <a:solidFill>
                  <a:schemeClr val="folHlink"/>
                </a:solidFill>
              </a:rPr>
              <a:t>En-suite bedrooms</a:t>
            </a:r>
          </a:p>
          <a:p>
            <a:pPr eaLnBrk="1" hangingPunct="1">
              <a:lnSpc>
                <a:spcPct val="140000"/>
              </a:lnSpc>
            </a:pPr>
            <a:r>
              <a:rPr lang="en-GB" sz="2400" smtClean="0">
                <a:solidFill>
                  <a:schemeClr val="folHlink"/>
                </a:solidFill>
              </a:rPr>
              <a:t>Bar</a:t>
            </a:r>
          </a:p>
          <a:p>
            <a:pPr eaLnBrk="1" hangingPunct="1">
              <a:lnSpc>
                <a:spcPct val="140000"/>
              </a:lnSpc>
            </a:pPr>
            <a:r>
              <a:rPr lang="en-GB" sz="2400" smtClean="0">
                <a:solidFill>
                  <a:schemeClr val="folHlink"/>
                </a:solidFill>
              </a:rPr>
              <a:t>Dining room</a:t>
            </a:r>
          </a:p>
          <a:p>
            <a:pPr eaLnBrk="1" hangingPunct="1">
              <a:lnSpc>
                <a:spcPct val="140000"/>
              </a:lnSpc>
            </a:pPr>
            <a:r>
              <a:rPr lang="en-GB" sz="2400" smtClean="0">
                <a:solidFill>
                  <a:schemeClr val="folHlink"/>
                </a:solidFill>
              </a:rPr>
              <a:t>Nightly entertainment</a:t>
            </a:r>
          </a:p>
          <a:p>
            <a:pPr eaLnBrk="1" hangingPunct="1">
              <a:lnSpc>
                <a:spcPct val="140000"/>
              </a:lnSpc>
            </a:pPr>
            <a:r>
              <a:rPr lang="en-GB" sz="2400" smtClean="0">
                <a:solidFill>
                  <a:schemeClr val="folHlink"/>
                </a:solidFill>
              </a:rPr>
              <a:t>Organised day trips</a:t>
            </a:r>
            <a:endParaRPr lang="en-US" sz="240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4"/>
          <p:cNvSpPr txBox="1">
            <a:spLocks noChangeArrowheads="1"/>
          </p:cNvSpPr>
          <p:nvPr/>
        </p:nvSpPr>
        <p:spPr bwMode="auto">
          <a:xfrm>
            <a:off x="0" y="1196975"/>
            <a:ext cx="9144000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IE" sz="3200"/>
              <a:t>	  </a:t>
            </a:r>
            <a:r>
              <a:rPr lang="en-IE" sz="4000" b="1">
                <a:solidFill>
                  <a:schemeClr val="tx2"/>
                </a:solidFill>
              </a:rPr>
              <a:t>Comments</a:t>
            </a:r>
          </a:p>
          <a:p>
            <a:pPr eaLnBrk="0" hangingPunct="0"/>
            <a:r>
              <a:rPr lang="en-IE" sz="2800"/>
              <a:t>  </a:t>
            </a:r>
          </a:p>
          <a:p>
            <a:pPr eaLnBrk="0" hangingPunct="0"/>
            <a:r>
              <a:rPr lang="en-IE" sz="3200" b="1">
                <a:solidFill>
                  <a:schemeClr val="tx2"/>
                </a:solidFill>
              </a:rPr>
              <a:t>Here is what some of our guests say!!!</a:t>
            </a:r>
          </a:p>
          <a:p>
            <a:pPr eaLnBrk="0" hangingPunct="0"/>
            <a:r>
              <a:rPr lang="en-IE" sz="2800"/>
              <a:t> </a:t>
            </a:r>
          </a:p>
          <a:p>
            <a:pPr eaLnBrk="0" hangingPunct="0"/>
            <a:r>
              <a:rPr lang="en-IE" sz="2800"/>
              <a:t> </a:t>
            </a:r>
          </a:p>
          <a:p>
            <a:pPr eaLnBrk="0" hangingPunct="0"/>
            <a:r>
              <a:rPr lang="en-IE" sz="2800"/>
              <a:t>“</a:t>
            </a:r>
            <a:r>
              <a:rPr lang="en-IE" sz="2800">
                <a:solidFill>
                  <a:schemeClr val="tx2"/>
                </a:solidFill>
              </a:rPr>
              <a:t>It was the best Christmas of my life”</a:t>
            </a:r>
          </a:p>
          <a:p>
            <a:pPr eaLnBrk="0" hangingPunct="0"/>
            <a:r>
              <a:rPr lang="en-IE" sz="2800">
                <a:solidFill>
                  <a:schemeClr val="tx2"/>
                </a:solidFill>
              </a:rPr>
              <a:t> </a:t>
            </a:r>
          </a:p>
          <a:p>
            <a:pPr eaLnBrk="0" hangingPunct="0"/>
            <a:r>
              <a:rPr lang="en-IE" sz="2800">
                <a:solidFill>
                  <a:schemeClr val="tx2"/>
                </a:solidFill>
              </a:rPr>
              <a:t> </a:t>
            </a:r>
          </a:p>
          <a:p>
            <a:pPr eaLnBrk="0" hangingPunct="0"/>
            <a:r>
              <a:rPr lang="en-IE" sz="2800">
                <a:solidFill>
                  <a:schemeClr val="tx2"/>
                </a:solidFill>
              </a:rPr>
              <a:t>“It’s impossible to pick out just one member of                   	staff, they are all exceptional”</a:t>
            </a:r>
          </a:p>
          <a:p>
            <a:pPr eaLnBrk="0" hangingPunct="0"/>
            <a:r>
              <a:rPr lang="en-IE" sz="2800">
                <a:solidFill>
                  <a:schemeClr val="folHlink"/>
                </a:solidFill>
              </a:rPr>
              <a:t>  </a:t>
            </a:r>
            <a:endParaRPr lang="en-US" sz="280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/>
              <a:t>More Comments</a:t>
            </a:r>
            <a:endParaRPr lang="en-US" b="1" smtClean="0"/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IE" sz="2800" smtClean="0">
              <a:solidFill>
                <a:schemeClr val="folHlink"/>
              </a:solidFill>
            </a:endParaRPr>
          </a:p>
          <a:p>
            <a:pPr eaLnBrk="1" hangingPunct="1"/>
            <a:r>
              <a:rPr lang="en-IE" sz="2800" smtClean="0">
                <a:solidFill>
                  <a:schemeClr val="tx2"/>
                </a:solidFill>
              </a:rPr>
              <a:t>“I’m mad about the place. There are great things to do, great care, great food and staff are  exceptionally kind”</a:t>
            </a:r>
          </a:p>
          <a:p>
            <a:pPr eaLnBrk="1" hangingPunct="1">
              <a:lnSpc>
                <a:spcPct val="175000"/>
              </a:lnSpc>
            </a:pPr>
            <a:r>
              <a:rPr lang="en-IE" sz="2800" smtClean="0">
                <a:solidFill>
                  <a:schemeClr val="tx2"/>
                </a:solidFill>
              </a:rPr>
              <a:t>“It’s a great place to make friends”</a:t>
            </a:r>
          </a:p>
          <a:p>
            <a:pPr eaLnBrk="1" hangingPunct="1">
              <a:spcBef>
                <a:spcPct val="100000"/>
              </a:spcBef>
            </a:pPr>
            <a:r>
              <a:rPr lang="en-IE" sz="2800" smtClean="0">
                <a:solidFill>
                  <a:schemeClr val="tx2"/>
                </a:solidFill>
              </a:rPr>
              <a:t>“Anytime I go there I have a great time, I can really relax in Cuisle”</a:t>
            </a:r>
          </a:p>
          <a:p>
            <a:pPr eaLnBrk="1" hangingPunct="1"/>
            <a:endParaRPr lang="en-US" sz="2800" smtClean="0">
              <a:solidFill>
                <a:schemeClr val="tx2"/>
              </a:solidFill>
            </a:endParaRPr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4"/>
          <p:cNvSpPr txBox="1">
            <a:spLocks noChangeArrowheads="1"/>
          </p:cNvSpPr>
          <p:nvPr/>
        </p:nvSpPr>
        <p:spPr bwMode="auto">
          <a:xfrm>
            <a:off x="950913" y="188913"/>
            <a:ext cx="7942262" cy="658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IE" sz="4400" b="1">
                <a:solidFill>
                  <a:schemeClr val="tx2"/>
                </a:solidFill>
                <a:latin typeface="Times New Roman" pitchFamily="18" charset="0"/>
              </a:rPr>
              <a:t>Cuisle Holiday Centre, </a:t>
            </a:r>
          </a:p>
          <a:p>
            <a:pPr algn="ctr" eaLnBrk="0" hangingPunct="0"/>
            <a:r>
              <a:rPr lang="en-IE" sz="4400" b="1">
                <a:solidFill>
                  <a:schemeClr val="tx2"/>
                </a:solidFill>
                <a:latin typeface="Times New Roman" pitchFamily="18" charset="0"/>
              </a:rPr>
              <a:t>Donamon, Co. Roscommon</a:t>
            </a:r>
            <a:r>
              <a:rPr lang="en-IE">
                <a:solidFill>
                  <a:schemeClr val="folHlink"/>
                </a:solidFill>
              </a:rPr>
              <a:t>.</a:t>
            </a:r>
          </a:p>
          <a:p>
            <a:pPr algn="ctr" eaLnBrk="0" hangingPunct="0"/>
            <a:endParaRPr lang="en-IE">
              <a:solidFill>
                <a:schemeClr val="folHlink"/>
              </a:solidFill>
            </a:endParaRPr>
          </a:p>
          <a:p>
            <a:pPr algn="ctr" eaLnBrk="0" hangingPunct="0"/>
            <a:endParaRPr lang="en-IE" sz="3200">
              <a:solidFill>
                <a:schemeClr val="accent1"/>
              </a:solidFill>
            </a:endParaRPr>
          </a:p>
          <a:p>
            <a:pPr algn="ctr" eaLnBrk="0" hangingPunct="0"/>
            <a:endParaRPr lang="en-IE" sz="3200" b="1">
              <a:solidFill>
                <a:schemeClr val="tx2"/>
              </a:solidFill>
            </a:endParaRPr>
          </a:p>
          <a:p>
            <a:pPr algn="ctr" eaLnBrk="0" hangingPunct="0"/>
            <a:r>
              <a:rPr lang="en-IE" sz="3200" b="1">
                <a:solidFill>
                  <a:schemeClr val="tx2"/>
                </a:solidFill>
              </a:rPr>
              <a:t>The perfect place for your holiday</a:t>
            </a:r>
          </a:p>
          <a:p>
            <a:pPr algn="ctr" eaLnBrk="0" hangingPunct="0"/>
            <a:r>
              <a:rPr lang="en-IE" sz="3200" b="1">
                <a:solidFill>
                  <a:schemeClr val="tx2"/>
                </a:solidFill>
              </a:rPr>
              <a:t>	</a:t>
            </a:r>
          </a:p>
          <a:p>
            <a:pPr algn="ctr" eaLnBrk="0" hangingPunct="0"/>
            <a:r>
              <a:rPr lang="en-IE" sz="3200" b="1">
                <a:solidFill>
                  <a:schemeClr val="tx2"/>
                </a:solidFill>
              </a:rPr>
              <a:t>Great Fun – Great Care</a:t>
            </a:r>
          </a:p>
          <a:p>
            <a:pPr algn="ctr" eaLnBrk="0" hangingPunct="0"/>
            <a:r>
              <a:rPr lang="en-IE" sz="3200" b="1">
                <a:solidFill>
                  <a:schemeClr val="tx2"/>
                </a:solidFill>
              </a:rPr>
              <a:t>		</a:t>
            </a:r>
          </a:p>
          <a:p>
            <a:pPr algn="ctr" eaLnBrk="0" hangingPunct="0"/>
            <a:r>
              <a:rPr lang="en-IE" sz="3200" b="1">
                <a:solidFill>
                  <a:schemeClr val="tx2"/>
                </a:solidFill>
              </a:rPr>
              <a:t>In a </a:t>
            </a:r>
          </a:p>
          <a:p>
            <a:pPr algn="ctr" eaLnBrk="0" hangingPunct="0"/>
            <a:r>
              <a:rPr lang="en-IE" sz="3200" b="1">
                <a:solidFill>
                  <a:schemeClr val="tx2"/>
                </a:solidFill>
              </a:rPr>
              <a:t>	</a:t>
            </a:r>
          </a:p>
          <a:p>
            <a:pPr algn="ctr" eaLnBrk="0" hangingPunct="0"/>
            <a:r>
              <a:rPr lang="en-IE" sz="3200" b="1">
                <a:solidFill>
                  <a:schemeClr val="tx2"/>
                </a:solidFill>
              </a:rPr>
              <a:t>Warm, Friendly Athmosphere</a:t>
            </a:r>
          </a:p>
          <a:p>
            <a:pPr algn="ctr" eaLnBrk="0" hangingPunct="0"/>
            <a:endParaRPr lang="en-US" sz="3200" b="1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90600" y="1989138"/>
            <a:ext cx="7772400" cy="935037"/>
          </a:xfrm>
        </p:spPr>
        <p:txBody>
          <a:bodyPr/>
          <a:lstStyle/>
          <a:p>
            <a:pPr eaLnBrk="1" hangingPunct="1"/>
            <a:r>
              <a:rPr lang="en-GB" b="1" smtClean="0">
                <a:solidFill>
                  <a:schemeClr val="folHlink"/>
                </a:solidFill>
              </a:rPr>
              <a:t>Enquires &amp; Bookings</a:t>
            </a:r>
            <a:endParaRPr lang="en-US" b="1" smtClean="0">
              <a:solidFill>
                <a:schemeClr val="folHlink"/>
              </a:solidFill>
            </a:endParaRPr>
          </a:p>
        </p:txBody>
      </p:sp>
      <p:sp>
        <p:nvSpPr>
          <p:cNvPr id="59394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chemeClr val="tx2"/>
                </a:solidFill>
              </a:rPr>
              <a:t>Telephone: 090 6662277</a:t>
            </a:r>
          </a:p>
          <a:p>
            <a:pPr eaLnBrk="1" hangingPunct="1"/>
            <a:r>
              <a:rPr lang="en-GB" smtClean="0">
                <a:solidFill>
                  <a:schemeClr val="tx2"/>
                </a:solidFill>
              </a:rPr>
              <a:t>Email:</a:t>
            </a:r>
            <a:r>
              <a:rPr lang="en-GB" smtClean="0"/>
              <a:t> </a:t>
            </a:r>
            <a:r>
              <a:rPr lang="en-GB" smtClean="0">
                <a:hlinkClick r:id="rId3"/>
              </a:rPr>
              <a:t>cuisle@iwa.ie</a:t>
            </a:r>
            <a:r>
              <a:rPr lang="en-GB" smtClean="0"/>
              <a:t> </a:t>
            </a:r>
          </a:p>
          <a:p>
            <a:pPr eaLnBrk="1" hangingPunct="1"/>
            <a:r>
              <a:rPr lang="en-GB" smtClean="0">
                <a:solidFill>
                  <a:schemeClr val="tx2"/>
                </a:solidFill>
              </a:rPr>
              <a:t>Web:</a:t>
            </a:r>
            <a:r>
              <a:rPr lang="en-GB" smtClean="0"/>
              <a:t> </a:t>
            </a:r>
            <a:r>
              <a:rPr lang="en-GB" smtClean="0">
                <a:hlinkClick r:id="rId4"/>
              </a:rPr>
              <a:t>www.cuisle.com</a:t>
            </a:r>
            <a:endParaRPr lang="en-GB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b="1" smtClean="0"/>
              <a:t>Thank you</a:t>
            </a:r>
            <a:endParaRPr lang="en-US" b="1" smtClean="0"/>
          </a:p>
        </p:txBody>
      </p:sp>
      <p:sp>
        <p:nvSpPr>
          <p:cNvPr id="61442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chemeClr val="tx2"/>
                </a:solidFill>
              </a:rPr>
              <a:t>Any Comments. </a:t>
            </a:r>
          </a:p>
          <a:p>
            <a:pPr eaLnBrk="1" hangingPunct="1"/>
            <a:endParaRPr lang="en-GB" b="1" smtClean="0">
              <a:solidFill>
                <a:schemeClr val="tx2"/>
              </a:solidFill>
            </a:endParaRPr>
          </a:p>
          <a:p>
            <a:pPr eaLnBrk="1" hangingPunct="1"/>
            <a:r>
              <a:rPr lang="en-GB" b="1" smtClean="0">
                <a:solidFill>
                  <a:schemeClr val="tx2"/>
                </a:solidFill>
              </a:rPr>
              <a:t>Any Questions.</a:t>
            </a:r>
            <a:endParaRPr lang="en-US" b="1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765175"/>
            <a:ext cx="7540625" cy="911225"/>
          </a:xfrm>
        </p:spPr>
        <p:txBody>
          <a:bodyPr/>
          <a:lstStyle/>
          <a:p>
            <a:pPr algn="ctr"/>
            <a:r>
              <a:rPr lang="en-GB" sz="4000" smtClean="0"/>
              <a:t/>
            </a:r>
            <a:br>
              <a:rPr lang="en-GB" sz="4000" smtClean="0"/>
            </a:br>
            <a:r>
              <a:rPr lang="en-GB" sz="4000" smtClean="0"/>
              <a:t/>
            </a:r>
            <a:br>
              <a:rPr lang="en-GB" sz="4000" smtClean="0"/>
            </a:br>
            <a:r>
              <a:rPr lang="en-GB" sz="4000" smtClean="0"/>
              <a:t/>
            </a:r>
            <a:br>
              <a:rPr lang="en-GB" sz="4000" smtClean="0"/>
            </a:br>
            <a:r>
              <a:rPr lang="en-GB" sz="4000" smtClean="0"/>
              <a:t/>
            </a:r>
            <a:br>
              <a:rPr lang="en-GB" sz="4000" smtClean="0"/>
            </a:br>
            <a:r>
              <a:rPr lang="en-GB" sz="4000" smtClean="0"/>
              <a:t/>
            </a:r>
            <a:br>
              <a:rPr lang="en-GB" sz="4000" smtClean="0"/>
            </a:br>
            <a:r>
              <a:rPr lang="en-GB" sz="4000" smtClean="0"/>
              <a:t>IWA MISSION STATEMENT</a:t>
            </a:r>
            <a:endParaRPr lang="en-US" sz="4000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017713"/>
            <a:ext cx="8704263" cy="436403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GB" smtClean="0"/>
              <a:t>	The Irish Wheelchair Association is a national organisation dedicated to the achievement of full social, economic and educational integration of people with disabilities as equal, independent and participative members of the general community.</a:t>
            </a:r>
          </a:p>
          <a:p>
            <a:pPr algn="ctr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476250"/>
            <a:ext cx="6892925" cy="911225"/>
          </a:xfrm>
        </p:spPr>
        <p:txBody>
          <a:bodyPr/>
          <a:lstStyle/>
          <a:p>
            <a:r>
              <a:rPr lang="en-GB" sz="3600" smtClean="0"/>
              <a:t>PERSON CENTRED APPROACH</a:t>
            </a:r>
          </a:p>
        </p:txBody>
      </p:sp>
      <p:graphicFrame>
        <p:nvGraphicFramePr>
          <p:cNvPr id="66563" name="Diagram 3"/>
          <p:cNvGraphicFramePr>
            <a:graphicFrameLocks/>
          </p:cNvGraphicFramePr>
          <p:nvPr/>
        </p:nvGraphicFramePr>
        <p:xfrm>
          <a:off x="1835150" y="2060575"/>
          <a:ext cx="5976938" cy="4184650"/>
        </p:xfrm>
        <a:graphic>
          <a:graphicData uri="http://schemas.openxmlformats.org/drawingml/2006/compatibility">
            <com:legacyDrawing xmlns:com="http://schemas.openxmlformats.org/drawingml/2006/compatibility" spid="_x0000_s66563"/>
          </a:graphicData>
        </a:graphic>
      </p:graphicFrame>
      <p:sp>
        <p:nvSpPr>
          <p:cNvPr id="66579" name="Text Box 19"/>
          <p:cNvSpPr txBox="1">
            <a:spLocks noChangeArrowheads="1"/>
          </p:cNvSpPr>
          <p:nvPr/>
        </p:nvSpPr>
        <p:spPr bwMode="auto">
          <a:xfrm>
            <a:off x="539750" y="1557338"/>
            <a:ext cx="8064500" cy="5032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500" b="1">
                <a:solidFill>
                  <a:srgbClr val="000080"/>
                </a:solidFill>
                <a:latin typeface="Arial" charset="0"/>
                <a:cs typeface="Times New Roman" pitchFamily="18" charset="0"/>
              </a:rPr>
              <a:t>Person Centred Approach underpins what we do and is central to the Ethos of the IWA </a:t>
            </a:r>
            <a:endParaRPr lang="en-GB" sz="1500">
              <a:latin typeface="Arial" charset="0"/>
            </a:endParaRPr>
          </a:p>
        </p:txBody>
      </p:sp>
      <p:sp>
        <p:nvSpPr>
          <p:cNvPr id="66580" name="Rectangle 20"/>
          <p:cNvSpPr>
            <a:spLocks noChangeArrowheads="1"/>
          </p:cNvSpPr>
          <p:nvPr/>
        </p:nvSpPr>
        <p:spPr bwMode="auto">
          <a:xfrm>
            <a:off x="36513" y="1535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6581" name="Rectangle 21"/>
          <p:cNvSpPr>
            <a:spLocks noChangeArrowheads="1"/>
          </p:cNvSpPr>
          <p:nvPr/>
        </p:nvSpPr>
        <p:spPr bwMode="auto">
          <a:xfrm>
            <a:off x="36513" y="1535113"/>
            <a:ext cx="10985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 sz="1100">
              <a:latin typeface="Arial" charset="0"/>
            </a:endParaRPr>
          </a:p>
          <a:p>
            <a:pPr eaLnBrk="0" hangingPunct="0"/>
            <a:r>
              <a:rPr lang="en-GB">
                <a:latin typeface="Arial" charset="0"/>
              </a:rPr>
              <a:t>	</a:t>
            </a:r>
            <a:endParaRPr lang="en-US">
              <a:latin typeface="Arial" charset="0"/>
            </a:endParaRPr>
          </a:p>
          <a:p>
            <a:pPr eaLnBrk="0" hangingPunct="0"/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			SERVICES</a:t>
            </a:r>
            <a:endParaRPr lang="en-US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017713"/>
            <a:ext cx="8559800" cy="4114800"/>
          </a:xfrm>
        </p:spPr>
        <p:txBody>
          <a:bodyPr/>
          <a:lstStyle/>
          <a:p>
            <a:r>
              <a:rPr lang="en-IE" smtClean="0"/>
              <a:t>Resource Centres</a:t>
            </a:r>
          </a:p>
          <a:p>
            <a:r>
              <a:rPr lang="en-IE" smtClean="0"/>
              <a:t>Assisted Living Services</a:t>
            </a:r>
          </a:p>
          <a:p>
            <a:r>
              <a:rPr lang="en-IE" smtClean="0"/>
              <a:t>Transport</a:t>
            </a:r>
          </a:p>
          <a:p>
            <a:r>
              <a:rPr lang="en-IE" smtClean="0"/>
              <a:t>Motoring</a:t>
            </a:r>
          </a:p>
          <a:p>
            <a:r>
              <a:rPr lang="en-IE" smtClean="0"/>
              <a:t>Training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smtClean="0"/>
              <a:t>CENTRES</a:t>
            </a:r>
            <a:endParaRPr lang="en-US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mtClean="0"/>
              <a:t>CUISLE – 090 6662277</a:t>
            </a:r>
          </a:p>
          <a:p>
            <a:endParaRPr lang="en-IE" smtClean="0"/>
          </a:p>
          <a:p>
            <a:r>
              <a:rPr lang="en-IE" smtClean="0"/>
              <a:t>SLIGO – 071 9155522</a:t>
            </a:r>
          </a:p>
          <a:p>
            <a:endParaRPr lang="en-IE" smtClean="0"/>
          </a:p>
          <a:p>
            <a:r>
              <a:rPr lang="en-IE" smtClean="0"/>
              <a:t>MANORCUNNINGHAM – 074 9157393</a:t>
            </a:r>
          </a:p>
          <a:p>
            <a:endParaRPr lang="en-IE" smtClean="0"/>
          </a:p>
          <a:p>
            <a:r>
              <a:rPr lang="en-IE" smtClean="0"/>
              <a:t>CARRICK ON SHANNON – 071 9620569</a:t>
            </a:r>
            <a:endParaRPr lang="en-US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0" y="-482600"/>
            <a:ext cx="8964613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 sz="4000" b="1">
              <a:solidFill>
                <a:schemeClr val="tx2"/>
              </a:solidFill>
            </a:endParaRPr>
          </a:p>
          <a:p>
            <a:pPr algn="ctr"/>
            <a:r>
              <a:rPr lang="en-US" sz="4000" b="1">
                <a:solidFill>
                  <a:schemeClr val="tx2"/>
                </a:solidFill>
              </a:rPr>
              <a:t>Cuisle Holiday Centre</a:t>
            </a:r>
          </a:p>
          <a:p>
            <a:pPr algn="ctr"/>
            <a:endParaRPr lang="en-US" sz="4800" b="1">
              <a:solidFill>
                <a:schemeClr val="tx2"/>
              </a:solidFill>
              <a:latin typeface="Times New Roman" pitchFamily="18" charset="0"/>
            </a:endParaRPr>
          </a:p>
          <a:p>
            <a:pPr algn="ctr"/>
            <a:endParaRPr lang="en-US" sz="4800" b="1">
              <a:solidFill>
                <a:schemeClr val="tx2"/>
              </a:solidFill>
            </a:endParaRPr>
          </a:p>
          <a:p>
            <a:pPr algn="ctr"/>
            <a:endParaRPr lang="en-US" sz="4800" b="1">
              <a:solidFill>
                <a:schemeClr val="tx2"/>
              </a:solidFill>
            </a:endParaRPr>
          </a:p>
          <a:p>
            <a:pPr algn="ctr"/>
            <a:endParaRPr lang="en-US" sz="48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827088" y="1916113"/>
            <a:ext cx="70580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tx2"/>
                </a:solidFill>
              </a:rPr>
              <a:t>Accessible and Supported</a:t>
            </a:r>
          </a:p>
          <a:p>
            <a:pPr algn="ctr"/>
            <a:r>
              <a:rPr lang="en-US" sz="2400" b="1">
                <a:solidFill>
                  <a:schemeClr val="tx2"/>
                </a:solidFill>
              </a:rPr>
              <a:t> Holidays and Breaks</a:t>
            </a:r>
          </a:p>
        </p:txBody>
      </p:sp>
      <p:pic>
        <p:nvPicPr>
          <p:cNvPr id="17411" name="Picture 4" descr="iwa_identity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797425"/>
            <a:ext cx="2519363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5084763"/>
            <a:ext cx="18002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cuisle_logo (2) holiday cent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2781300"/>
            <a:ext cx="66325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8229600" cy="13716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folHlink"/>
                </a:solidFill>
              </a:rPr>
              <a:t>        Supports Available: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16113"/>
            <a:ext cx="5795963" cy="3960812"/>
          </a:xfrm>
        </p:spPr>
        <p:txBody>
          <a:bodyPr/>
          <a:lstStyle/>
          <a:p>
            <a:pPr lvl="2" eaLnBrk="1" hangingPunct="1"/>
            <a:endParaRPr lang="en-US" sz="1000" b="1" smtClean="0">
              <a:solidFill>
                <a:schemeClr val="accent2"/>
              </a:solidFill>
            </a:endParaRPr>
          </a:p>
          <a:p>
            <a:pPr lvl="2" eaLnBrk="1" hangingPunct="1"/>
            <a:r>
              <a:rPr lang="en-US" sz="2800" b="1" smtClean="0">
                <a:solidFill>
                  <a:schemeClr val="folHlink"/>
                </a:solidFill>
              </a:rPr>
              <a:t>Personal assistance</a:t>
            </a:r>
          </a:p>
          <a:p>
            <a:pPr lvl="2" eaLnBrk="1" hangingPunct="1"/>
            <a:endParaRPr lang="en-US" sz="2800" b="1" smtClean="0">
              <a:solidFill>
                <a:schemeClr val="folHlink"/>
              </a:solidFill>
            </a:endParaRPr>
          </a:p>
          <a:p>
            <a:pPr lvl="2" eaLnBrk="1" hangingPunct="1"/>
            <a:r>
              <a:rPr lang="en-US" sz="2800" b="1" smtClean="0">
                <a:solidFill>
                  <a:schemeClr val="folHlink"/>
                </a:solidFill>
              </a:rPr>
              <a:t>Nursing care</a:t>
            </a:r>
          </a:p>
          <a:p>
            <a:pPr lvl="2" eaLnBrk="1" hangingPunct="1"/>
            <a:endParaRPr lang="en-US" sz="2800" b="1" smtClean="0">
              <a:solidFill>
                <a:schemeClr val="folHlink"/>
              </a:solidFill>
            </a:endParaRPr>
          </a:p>
          <a:p>
            <a:pPr lvl="2" eaLnBrk="1" hangingPunct="1"/>
            <a:r>
              <a:rPr lang="en-US" sz="2800" b="1" smtClean="0">
                <a:solidFill>
                  <a:schemeClr val="folHlink"/>
                </a:solidFill>
              </a:rPr>
              <a:t>Portable hoists</a:t>
            </a:r>
          </a:p>
          <a:p>
            <a:pPr lvl="2" eaLnBrk="1" hangingPunct="1">
              <a:buFont typeface="Wingdings" pitchFamily="2" charset="2"/>
              <a:buNone/>
            </a:pPr>
            <a:endParaRPr lang="en-US" sz="2800" b="1" smtClean="0">
              <a:solidFill>
                <a:schemeClr val="folHlink"/>
              </a:solidFill>
            </a:endParaRPr>
          </a:p>
          <a:p>
            <a:pPr lvl="2" eaLnBrk="1" hangingPunct="1"/>
            <a:r>
              <a:rPr lang="en-US" sz="2800" b="1" smtClean="0">
                <a:solidFill>
                  <a:schemeClr val="folHlink"/>
                </a:solidFill>
              </a:rPr>
              <a:t>Personal call bells</a:t>
            </a:r>
          </a:p>
          <a:p>
            <a:pPr lvl="2" eaLnBrk="1" hangingPunct="1"/>
            <a:endParaRPr lang="en-US" sz="2800" smtClean="0">
              <a:solidFill>
                <a:schemeClr val="folHlink"/>
              </a:solidFill>
            </a:endParaRPr>
          </a:p>
          <a:p>
            <a:pPr lvl="2" eaLnBrk="1" hangingPunct="1"/>
            <a:endParaRPr lang="en-US" sz="180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8229600" cy="41148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7200" b="1" smtClean="0">
              <a:solidFill>
                <a:schemeClr val="folHlink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7200" b="1" smtClean="0">
                <a:solidFill>
                  <a:schemeClr val="folHlink"/>
                </a:solidFill>
              </a:rPr>
              <a:t>		Facilities:</a:t>
            </a:r>
          </a:p>
          <a:p>
            <a:pPr eaLnBrk="1" hangingPunct="1"/>
            <a:endParaRPr lang="en-US" sz="9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708</TotalTime>
  <Words>296</Words>
  <Application>Microsoft Office PowerPoint</Application>
  <PresentationFormat>On-screen Show (4:3)</PresentationFormat>
  <Paragraphs>165</Paragraphs>
  <Slides>29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Tahoma</vt:lpstr>
      <vt:lpstr>Arial</vt:lpstr>
      <vt:lpstr>Wingdings</vt:lpstr>
      <vt:lpstr>Times New Roman</vt:lpstr>
      <vt:lpstr>Blends</vt:lpstr>
      <vt:lpstr>Slide 1</vt:lpstr>
      <vt:lpstr>OUR SERVICES ARE FOR AND ABOUT PEOPLE</vt:lpstr>
      <vt:lpstr>     IWA MISSION STATEMENT</vt:lpstr>
      <vt:lpstr>PERSON CENTRED APPROACH</vt:lpstr>
      <vt:lpstr>   SERVICES</vt:lpstr>
      <vt:lpstr>CENTRES</vt:lpstr>
      <vt:lpstr>Slide 7</vt:lpstr>
      <vt:lpstr>        Supports Available:</vt:lpstr>
      <vt:lpstr>Slide 9</vt:lpstr>
      <vt:lpstr>Accessible transport</vt:lpstr>
      <vt:lpstr>        34 en-suite bedrooms with TV </vt:lpstr>
      <vt:lpstr>            Large Dining Room</vt:lpstr>
      <vt:lpstr>    </vt:lpstr>
      <vt:lpstr>Leisure Suite</vt:lpstr>
      <vt:lpstr> Hairdressing Salon</vt:lpstr>
      <vt:lpstr>      Church</vt:lpstr>
      <vt:lpstr>  31 accessible Fishing bays</vt:lpstr>
      <vt:lpstr>Slide 18</vt:lpstr>
      <vt:lpstr>Conference Rooms</vt:lpstr>
      <vt:lpstr>Nightly entertainment in  Harry’s Bar</vt:lpstr>
      <vt:lpstr>Day Trips</vt:lpstr>
      <vt:lpstr>Slide 22</vt:lpstr>
      <vt:lpstr>Slide 23</vt:lpstr>
      <vt:lpstr>    Unique Holiday Centre</vt:lpstr>
      <vt:lpstr>Slide 25</vt:lpstr>
      <vt:lpstr>More Comments</vt:lpstr>
      <vt:lpstr>Slide 27</vt:lpstr>
      <vt:lpstr>Enquires &amp; Bookings</vt:lpstr>
      <vt:lpstr>Thank you</vt:lpstr>
    </vt:vector>
  </TitlesOfParts>
  <Company>IWA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IWA</dc:creator>
  <cp:lastModifiedBy>marcushufsky</cp:lastModifiedBy>
  <cp:revision>30</cp:revision>
  <dcterms:created xsi:type="dcterms:W3CDTF">2008-01-18T10:39:39Z</dcterms:created>
  <dcterms:modified xsi:type="dcterms:W3CDTF">2010-04-06T10:47:54Z</dcterms:modified>
</cp:coreProperties>
</file>